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052" r:id="rId2"/>
    <p:sldId id="371" r:id="rId3"/>
    <p:sldId id="372" r:id="rId4"/>
    <p:sldId id="373" r:id="rId5"/>
    <p:sldId id="374" r:id="rId6"/>
    <p:sldId id="375" r:id="rId7"/>
    <p:sldId id="393" r:id="rId8"/>
    <p:sldId id="2046" r:id="rId9"/>
    <p:sldId id="396" r:id="rId10"/>
    <p:sldId id="394" r:id="rId11"/>
    <p:sldId id="395" r:id="rId12"/>
    <p:sldId id="397" r:id="rId13"/>
    <p:sldId id="398" r:id="rId14"/>
    <p:sldId id="390" r:id="rId15"/>
    <p:sldId id="391" r:id="rId16"/>
    <p:sldId id="392" r:id="rId17"/>
    <p:sldId id="399" r:id="rId18"/>
    <p:sldId id="401" r:id="rId19"/>
    <p:sldId id="402" r:id="rId20"/>
    <p:sldId id="403" r:id="rId21"/>
    <p:sldId id="404" r:id="rId22"/>
    <p:sldId id="406" r:id="rId23"/>
    <p:sldId id="405" r:id="rId24"/>
    <p:sldId id="407" r:id="rId25"/>
    <p:sldId id="408" r:id="rId26"/>
    <p:sldId id="409" r:id="rId27"/>
    <p:sldId id="410" r:id="rId28"/>
    <p:sldId id="411" r:id="rId29"/>
    <p:sldId id="382" r:id="rId30"/>
    <p:sldId id="378" r:id="rId31"/>
    <p:sldId id="204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6"/>
  </p:normalViewPr>
  <p:slideViewPr>
    <p:cSldViewPr snapToGrid="0" snapToObjects="1">
      <p:cViewPr varScale="1">
        <p:scale>
          <a:sx n="111" d="100"/>
          <a:sy n="111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3DE1F-BDA4-B541-921C-9252FCFBFC55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EF642-877A-3748-9CD7-D82B07A9C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9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D28BA-7039-41A8-90E7-12E3FD3CE6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01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6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20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6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35D9-15E5-1E41-A0A4-6221EBF5D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AADB7-07DF-964A-A1D2-A19259760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0A02D-7866-3D44-8EEF-562D5690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998AB-737C-3044-B492-DF0E001B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7F185-9528-0E4D-B577-740BF88B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3FE4-9547-5B48-ADDF-D274C36A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13E07-61E6-A247-BE31-079546F20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8DAB-A9FF-1D44-B318-294180F3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3948D-F7CC-1246-9573-9F280F16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2D498-EA82-7843-A060-A1E8D141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7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038EA-23B5-DB4F-849F-C7B00D082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EA237-B54E-494B-B4FC-A2FB53EA9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5F5D-5076-4C46-9149-5A593804D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7E23D-3A36-0343-8DA6-3BAECE98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18EFC-3D69-0648-BB77-870F984F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8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0BAB-1211-0C48-BFFF-FC84ABCD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42F1-992C-C14C-8D37-7B0B7BCB3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42546-2B33-964B-A311-D18EF7034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681EF-7D3C-0E4E-B82C-A6E9407E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20DBC-EAC0-9F4D-9279-D4D2BAF1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4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0720-6AD6-BA4E-BC6F-099BDFDE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0935F-0579-0947-A645-F2A2BFC18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43119-39E6-9546-AC12-E9798E25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19058-70F2-FE4F-933D-2950641B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5D26F-36E5-774B-977C-6BD2F544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4F55-9EAA-E549-998B-4B8CA8BF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5A437-826A-084F-8C63-E5FA8BEDB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28F66-D37C-1E49-A94D-702D5153D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681DB-DEAD-3040-9659-A9711E5F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D081E-94FE-4E4A-BC9A-574D2989D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2C67A-F2EE-584A-AE76-F17C0A0A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96A8-4C2C-0C46-9ED2-0C572B23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9D27A-CDF0-0741-B8DE-55BEBC3F1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8465-CB52-0748-806A-D9C641AD3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B81F8-42DB-8A40-8250-120BEE8F6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5B032-94C6-1845-BE00-AE758D2A5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4FABE-78E5-1E4F-973C-037A1061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C57C8-27FA-7C43-BC1B-9AB78070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1406A-6E0B-8C46-B4E6-2D4BAD72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3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8DB9-F5B2-B848-B979-E8E61666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739D6-F9D4-7541-B13D-CC9E3EEC7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01C8A-96D0-6949-B3F8-783CBA66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C8432-AC16-DC48-9FF8-73AEF425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7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0EE81-A2AA-A745-8C10-5FAE66D4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BFCCB-126F-1347-806B-ED72AD5D2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480D6-C707-0A44-B5A4-939FD839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8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E0C6-2A5B-0149-979D-5CA49088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01F2-B897-5047-90BD-25AAA7E5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37A78-B967-2841-B0CF-494D423E8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C5FB9-219E-9846-AD9D-5AE58ED0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1FEB-BAF1-C04D-8DF3-E6DD1AC4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EF967-5747-9340-AC4A-6B1D0D02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5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2557E-4717-294C-9F85-EA425748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56B8A2-7BC3-E643-9FF2-285CD3DAA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098F0-1A58-D94D-A084-4C615A7A5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A76AC-372C-FD4F-AF4E-ECA8A86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6885E-8CE5-4040-BB87-52825CB9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56914-DC86-A245-9F36-CA78EFA7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69987-D063-474B-B01A-5CDA21A7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293B1-6680-874F-A90A-98DCCD1E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3F723-2FE1-1345-BDD3-FBEB10283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456EC-293D-6641-B2C5-C44BFE79AF44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F6FF5-913B-D144-B979-8AEF1DEBF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AAB50-1B88-C44F-A31E-C53E41C73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N-gra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1C6FAD-F819-40BE-9402-81FBE98EF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61" y="127820"/>
            <a:ext cx="7075277" cy="4694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AFACC-3A77-4930-806F-AEC046CCD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463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AIM-AHEAD Introductory Courses in AI/ML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701D1-BCDF-4163-B365-80F2E75A5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Module 6: Natural Language Processing</a:t>
            </a:r>
          </a:p>
          <a:p>
            <a:r>
              <a:rPr lang="en-US" dirty="0"/>
              <a:t>Text Classification</a:t>
            </a:r>
          </a:p>
          <a:p>
            <a:r>
              <a:rPr lang="en-US" sz="1600" dirty="0"/>
              <a:t>Adapted from the Health Informatics and Data Science Masters Degree Program, Georgetown University</a:t>
            </a:r>
          </a:p>
        </p:txBody>
      </p:sp>
    </p:spTree>
    <p:extLst>
      <p:ext uri="{BB962C8B-B14F-4D97-AF65-F5344CB8AC3E}">
        <p14:creationId xmlns:p14="http://schemas.microsoft.com/office/powerpoint/2010/main" val="24966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4A46-5598-C549-9C1C-D72DE5A1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600" dirty="0"/>
              <a:t>CNN Intuition: Compute Local 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9629-862A-E242-A892-746FE667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52" y="1544899"/>
            <a:ext cx="8299248" cy="50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0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4A46-5598-C549-9C1C-D72DE5A1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600" dirty="0"/>
              <a:t>CNN Intuition: Convoluted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47116-8410-7B41-934E-73ABD64E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1342482"/>
            <a:ext cx="10943771" cy="47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5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A173-DD96-684D-97BB-1EA71413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961"/>
          </a:xfrm>
        </p:spPr>
        <p:txBody>
          <a:bodyPr/>
          <a:lstStyle/>
          <a:p>
            <a:r>
              <a:rPr lang="en-US" dirty="0"/>
              <a:t>Convoluted features: High Level Feature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1A0F7-81AA-F642-8FDC-6B452B07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735396"/>
            <a:ext cx="11219543" cy="314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A49CB1-DC48-DD4B-AC34-4FA6116B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3" y="1887796"/>
            <a:ext cx="11219543" cy="31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A173-DD96-684D-97BB-1EA71413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961"/>
          </a:xfrm>
        </p:spPr>
        <p:txBody>
          <a:bodyPr/>
          <a:lstStyle/>
          <a:p>
            <a:r>
              <a:rPr lang="en-US" dirty="0"/>
              <a:t>Multiple Convolutions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1719A-126A-DC4F-9274-C926E017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87" y="1290461"/>
            <a:ext cx="6698236" cy="3898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C4131-848F-144C-BB7C-E96D144B0A09}"/>
              </a:ext>
            </a:extLst>
          </p:cNvPr>
          <p:cNvSpPr txBox="1"/>
          <p:nvPr/>
        </p:nvSpPr>
        <p:spPr>
          <a:xfrm>
            <a:off x="1178805" y="5618602"/>
            <a:ext cx="613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 written digit CNN demo: https://</a:t>
            </a:r>
            <a:r>
              <a:rPr lang="en-US" dirty="0" err="1"/>
              <a:t>adamharley.com</a:t>
            </a:r>
            <a:r>
              <a:rPr lang="en-US" dirty="0"/>
              <a:t>/</a:t>
            </a:r>
            <a:r>
              <a:rPr lang="en-US" dirty="0" err="1"/>
              <a:t>nn_vis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15661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6786-1294-614A-AA11-B5F072E7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4ABB-AC6C-844A-A9D4-17063B8D0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8229"/>
            <a:ext cx="10515600" cy="4928734"/>
          </a:xfrm>
        </p:spPr>
        <p:txBody>
          <a:bodyPr/>
          <a:lstStyle/>
          <a:p>
            <a:r>
              <a:rPr lang="en-US" dirty="0"/>
              <a:t>A filter (2D) of some size slides over the 2D data</a:t>
            </a:r>
          </a:p>
          <a:p>
            <a:endParaRPr lang="en-US" dirty="0"/>
          </a:p>
          <a:p>
            <a:r>
              <a:rPr lang="en-US" dirty="0"/>
              <a:t>This filter is 2D matrix of weights</a:t>
            </a:r>
          </a:p>
          <a:p>
            <a:endParaRPr lang="en-US" dirty="0"/>
          </a:p>
          <a:p>
            <a:r>
              <a:rPr lang="en-US" dirty="0"/>
              <a:t>Each sliding operation =&gt; dot product =&gt; one scalar value</a:t>
            </a:r>
          </a:p>
          <a:p>
            <a:endParaRPr lang="en-US" dirty="0"/>
          </a:p>
          <a:p>
            <a:r>
              <a:rPr lang="en-US" dirty="0"/>
              <a:t>After all sliding operations =&gt; a 2D </a:t>
            </a:r>
            <a:r>
              <a:rPr lang="en-US" b="1" dirty="0"/>
              <a:t>convoluted feature </a:t>
            </a:r>
            <a:r>
              <a:rPr lang="en-US" dirty="0"/>
              <a:t>= &gt; some local feature </a:t>
            </a:r>
          </a:p>
          <a:p>
            <a:pPr lvl="1"/>
            <a:r>
              <a:rPr lang="en-US" dirty="0"/>
              <a:t>Automatic feature generation</a:t>
            </a:r>
          </a:p>
          <a:p>
            <a:pPr lvl="1"/>
            <a:r>
              <a:rPr lang="en-US" dirty="0"/>
              <a:t>Learns some aspects of the input (image, text)</a:t>
            </a:r>
          </a:p>
        </p:txBody>
      </p:sp>
    </p:spTree>
    <p:extLst>
      <p:ext uri="{BB962C8B-B14F-4D97-AF65-F5344CB8AC3E}">
        <p14:creationId xmlns:p14="http://schemas.microsoft.com/office/powerpoint/2010/main" val="40940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6786-1294-614A-AA11-B5F072E7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Convolution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63CE3-45B2-7041-806E-2522FEC2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91770"/>
            <a:ext cx="9652000" cy="494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3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6786-1294-614A-AA11-B5F072E7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Sliding operation: Example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788EBD-5F14-F846-8992-0DF81C2C4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43" y="1193248"/>
            <a:ext cx="7576457" cy="49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0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7214-9F21-074D-B5E4-2BBCF590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743" cy="737961"/>
          </a:xfrm>
        </p:spPr>
        <p:txBody>
          <a:bodyPr>
            <a:normAutofit/>
          </a:bodyPr>
          <a:lstStyle/>
          <a:p>
            <a:r>
              <a:rPr lang="en-US" sz="3600" b="1" dirty="0"/>
              <a:t>Pooling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A3F4-8844-374A-A1B7-72ED925F6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086"/>
            <a:ext cx="10515600" cy="5073877"/>
          </a:xfrm>
        </p:spPr>
        <p:txBody>
          <a:bodyPr/>
          <a:lstStyle/>
          <a:p>
            <a:r>
              <a:rPr lang="en-US" dirty="0"/>
              <a:t>After obtaining features using convolution, we would next like to use them for classification.</a:t>
            </a:r>
          </a:p>
          <a:p>
            <a:endParaRPr lang="en-US" dirty="0"/>
          </a:p>
          <a:p>
            <a:r>
              <a:rPr lang="en-US" dirty="0"/>
              <a:t>But there will be a lot of convoluted features, because</a:t>
            </a:r>
          </a:p>
          <a:p>
            <a:pPr lvl="1"/>
            <a:r>
              <a:rPr lang="en-US" dirty="0"/>
              <a:t>We typically use a lot of different convolution kernels (128, 256..)</a:t>
            </a:r>
          </a:p>
          <a:p>
            <a:pPr lvl="1"/>
            <a:r>
              <a:rPr lang="en-US" dirty="0"/>
              <a:t>Of different sizes (3, 5, 7 ..)</a:t>
            </a:r>
          </a:p>
          <a:p>
            <a:pPr lvl="1"/>
            <a:endParaRPr lang="en-US" dirty="0"/>
          </a:p>
          <a:p>
            <a:r>
              <a:rPr lang="en-US" dirty="0"/>
              <a:t>Learning a classifier with these many convoluted features (typically in millions) is computationally slow and prone to overfitting</a:t>
            </a:r>
          </a:p>
          <a:p>
            <a:endParaRPr lang="en-US" dirty="0"/>
          </a:p>
          <a:p>
            <a:r>
              <a:rPr lang="en-US" dirty="0"/>
              <a:t>Solution: 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7214-9F21-074D-B5E4-2BBCF590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743" cy="737961"/>
          </a:xfrm>
        </p:spPr>
        <p:txBody>
          <a:bodyPr>
            <a:normAutofit/>
          </a:bodyPr>
          <a:lstStyle/>
          <a:p>
            <a:r>
              <a:rPr lang="en-US" sz="3600" b="1" dirty="0"/>
              <a:t>Pooling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A3F4-8844-374A-A1B7-72ED925F6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086"/>
            <a:ext cx="10515600" cy="507387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convolved features =&gt; “stationarity” property of a subset of input</a:t>
            </a:r>
          </a:p>
          <a:p>
            <a:endParaRPr lang="en-US" dirty="0"/>
          </a:p>
          <a:p>
            <a:r>
              <a:rPr lang="en-US" dirty="0"/>
              <a:t>Pooling =&gt; aggregate statistics of these features at various locations</a:t>
            </a:r>
          </a:p>
          <a:p>
            <a:endParaRPr lang="en-US" dirty="0"/>
          </a:p>
          <a:p>
            <a:r>
              <a:rPr lang="en-US" dirty="0"/>
              <a:t>Compute the mean (or max) value of a particular feature over a region of the image. </a:t>
            </a:r>
          </a:p>
        </p:txBody>
      </p:sp>
    </p:spTree>
    <p:extLst>
      <p:ext uri="{BB962C8B-B14F-4D97-AF65-F5344CB8AC3E}">
        <p14:creationId xmlns:p14="http://schemas.microsoft.com/office/powerpoint/2010/main" val="647547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7214-9F21-074D-B5E4-2BBCF590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743" cy="737961"/>
          </a:xfrm>
        </p:spPr>
        <p:txBody>
          <a:bodyPr>
            <a:normAutofit/>
          </a:bodyPr>
          <a:lstStyle/>
          <a:p>
            <a:r>
              <a:rPr lang="en-US" sz="3600" b="1" dirty="0"/>
              <a:t>Pooling</a:t>
            </a:r>
            <a:endParaRPr lang="en-US" sz="3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E9366D-E2F7-0146-B2CD-A5C7EE0F4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86" y="1340663"/>
            <a:ext cx="9093200" cy="52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40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DA1F-07CD-3349-9902-6FBDD13F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54" y="1127848"/>
            <a:ext cx="10515600" cy="2852737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24EB56-9B70-3145-AECE-F50984C1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Nets (CNN)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44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DA1F-07CD-3349-9902-6FBDD13F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54" y="1127848"/>
            <a:ext cx="10515600" cy="2852737"/>
          </a:xfrm>
        </p:spPr>
        <p:txBody>
          <a:bodyPr/>
          <a:lstStyle/>
          <a:p>
            <a:r>
              <a:rPr lang="en-US" dirty="0"/>
              <a:t>CNN for Text classification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24EB56-9B70-3145-AECE-F50984C1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938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79A3ED-D331-2848-BCF5-A5BB4324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332"/>
          </a:xfrm>
        </p:spPr>
        <p:txBody>
          <a:bodyPr>
            <a:normAutofit fontScale="90000"/>
          </a:bodyPr>
          <a:lstStyle/>
          <a:p>
            <a:r>
              <a:rPr lang="en-US" dirty="0"/>
              <a:t>Input: Embedding Space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158CCB-D7E6-D84C-AE20-7808E9E77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1" y="1430337"/>
            <a:ext cx="10802258" cy="607332"/>
          </a:xfrm>
        </p:spPr>
        <p:txBody>
          <a:bodyPr>
            <a:noAutofit/>
          </a:bodyPr>
          <a:lstStyle/>
          <a:p>
            <a:r>
              <a:rPr lang="en-US" sz="2400" dirty="0"/>
              <a:t>A 2D matrix, where each word is represented by a fixed dimension vector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FBEA0-5BFB-6243-8F1C-DECC9FA4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73" y="2306864"/>
            <a:ext cx="4720054" cy="322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32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79A3ED-D331-2848-BCF5-A5BB4324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332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Kernel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158CCB-D7E6-D84C-AE20-7808E9E77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1" y="1430337"/>
            <a:ext cx="10758715" cy="1559606"/>
          </a:xfrm>
        </p:spPr>
        <p:txBody>
          <a:bodyPr>
            <a:noAutofit/>
          </a:bodyPr>
          <a:lstStyle/>
          <a:p>
            <a:r>
              <a:rPr lang="en-US" sz="2400" dirty="0"/>
              <a:t>The height of the kernel will be the number of embeddings it will see at once, similar to representing an </a:t>
            </a:r>
            <a:r>
              <a:rPr lang="en-US" sz="2400" dirty="0">
                <a:hlinkClick r:id="rId2"/>
              </a:rPr>
              <a:t>n-gram</a:t>
            </a:r>
            <a:r>
              <a:rPr lang="en-US" sz="2400" dirty="0"/>
              <a:t> in a word model =&gt; kernel size (2 here)</a:t>
            </a:r>
          </a:p>
          <a:p>
            <a:endParaRPr lang="en-US" sz="2400" dirty="0"/>
          </a:p>
          <a:p>
            <a:r>
              <a:rPr lang="en-US" sz="2400" dirty="0"/>
              <a:t>The width of the kernel should span the length of an entire word embedding.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2F65E8-84DE-A243-B090-4CECE8D07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4" y="3609522"/>
            <a:ext cx="6299541" cy="24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88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DBC-4BD2-0A41-BF2F-91B775A3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4257" cy="839561"/>
          </a:xfrm>
        </p:spPr>
        <p:txBody>
          <a:bodyPr>
            <a:normAutofit/>
          </a:bodyPr>
          <a:lstStyle/>
          <a:p>
            <a:r>
              <a:rPr lang="en-US" sz="3600" dirty="0"/>
              <a:t>Convolution over Word Sequences </a:t>
            </a:r>
          </a:p>
        </p:txBody>
      </p:sp>
      <p:pic>
        <p:nvPicPr>
          <p:cNvPr id="4098" name="Picture 2" descr="Convolutional output from convolving a pair of sequential words.">
            <a:extLst>
              <a:ext uri="{FF2B5EF4-FFF2-40B4-BE49-F238E27FC236}">
                <a16:creationId xmlns:a16="http://schemas.microsoft.com/office/drawing/2014/main" id="{235D5344-52F7-1C42-AB35-6E572C06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" y="986971"/>
            <a:ext cx="10305144" cy="515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BE5A4-BA33-AD4F-8327-ACF9D0F53E67}"/>
              </a:ext>
            </a:extLst>
          </p:cNvPr>
          <p:cNvSpPr txBox="1"/>
          <p:nvPr/>
        </p:nvSpPr>
        <p:spPr>
          <a:xfrm>
            <a:off x="1465943" y="5270864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 size = 2</a:t>
            </a:r>
          </a:p>
          <a:p>
            <a:endParaRPr lang="en-US" sz="2400" dirty="0"/>
          </a:p>
          <a:p>
            <a:r>
              <a:rPr lang="en-US" sz="2400" dirty="0"/>
              <a:t>What is this particular convolution step learning?</a:t>
            </a:r>
          </a:p>
        </p:txBody>
      </p:sp>
    </p:spTree>
    <p:extLst>
      <p:ext uri="{BB962C8B-B14F-4D97-AF65-F5344CB8AC3E}">
        <p14:creationId xmlns:p14="http://schemas.microsoft.com/office/powerpoint/2010/main" val="1671267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DBC-4BD2-0A41-BF2F-91B775A3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4257" cy="839561"/>
          </a:xfrm>
        </p:spPr>
        <p:txBody>
          <a:bodyPr>
            <a:normAutofit/>
          </a:bodyPr>
          <a:lstStyle/>
          <a:p>
            <a:r>
              <a:rPr lang="en-US" sz="3600" dirty="0"/>
              <a:t>Convolution over Word Sequences </a:t>
            </a:r>
          </a:p>
        </p:txBody>
      </p:sp>
      <p:pic>
        <p:nvPicPr>
          <p:cNvPr id="4098" name="Picture 2" descr="Convolutional output from convolving a pair of sequential words.">
            <a:extLst>
              <a:ext uri="{FF2B5EF4-FFF2-40B4-BE49-F238E27FC236}">
                <a16:creationId xmlns:a16="http://schemas.microsoft.com/office/drawing/2014/main" id="{235D5344-52F7-1C42-AB35-6E572C06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" y="986971"/>
            <a:ext cx="10305144" cy="515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BE5A4-BA33-AD4F-8327-ACF9D0F53E67}"/>
              </a:ext>
            </a:extLst>
          </p:cNvPr>
          <p:cNvSpPr txBox="1"/>
          <p:nvPr/>
        </p:nvSpPr>
        <p:spPr>
          <a:xfrm>
            <a:off x="1465943" y="5270864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 size = 2</a:t>
            </a:r>
          </a:p>
          <a:p>
            <a:endParaRPr lang="en-US" sz="2400" dirty="0"/>
          </a:p>
          <a:p>
            <a:r>
              <a:rPr lang="en-US" sz="2400" dirty="0"/>
              <a:t>What is this particular convolution step learning?</a:t>
            </a:r>
          </a:p>
        </p:txBody>
      </p:sp>
    </p:spTree>
    <p:extLst>
      <p:ext uri="{BB962C8B-B14F-4D97-AF65-F5344CB8AC3E}">
        <p14:creationId xmlns:p14="http://schemas.microsoft.com/office/powerpoint/2010/main" val="2210477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DBC-4BD2-0A41-BF2F-91B775A3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4257" cy="839561"/>
          </a:xfrm>
        </p:spPr>
        <p:txBody>
          <a:bodyPr>
            <a:normAutofit/>
          </a:bodyPr>
          <a:lstStyle/>
          <a:p>
            <a:r>
              <a:rPr lang="en-US" sz="3600" dirty="0"/>
              <a:t>Recognizing General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BE5A4-BA33-AD4F-8327-ACF9D0F53E67}"/>
              </a:ext>
            </a:extLst>
          </p:cNvPr>
          <p:cNvSpPr txBox="1"/>
          <p:nvPr/>
        </p:nvSpPr>
        <p:spPr>
          <a:xfrm>
            <a:off x="1465943" y="5270864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2 grams, which indicative of a positive sentiment?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604D1-1A62-AA4C-8302-4096775D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43" y="1364562"/>
            <a:ext cx="80772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DBC-4BD2-0A41-BF2F-91B775A3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4257" cy="839561"/>
          </a:xfrm>
        </p:spPr>
        <p:txBody>
          <a:bodyPr>
            <a:normAutofit/>
          </a:bodyPr>
          <a:lstStyle/>
          <a:p>
            <a:r>
              <a:rPr lang="en-US" sz="3600" dirty="0"/>
              <a:t>Convolution over the entire sentence</a:t>
            </a:r>
          </a:p>
        </p:txBody>
      </p:sp>
      <p:pic>
        <p:nvPicPr>
          <p:cNvPr id="1026" name="Picture 2" descr="Convolutional kernel sliding over a full phrase and producing an output, feature vector.">
            <a:extLst>
              <a:ext uri="{FF2B5EF4-FFF2-40B4-BE49-F238E27FC236}">
                <a16:creationId xmlns:a16="http://schemas.microsoft.com/office/drawing/2014/main" id="{4F501005-0994-584C-A7C1-F00E03F4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463" y="1473199"/>
            <a:ext cx="9022813" cy="428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59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DBC-4BD2-0A41-BF2F-91B775A3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4257" cy="839561"/>
          </a:xfrm>
        </p:spPr>
        <p:txBody>
          <a:bodyPr>
            <a:normAutofit/>
          </a:bodyPr>
          <a:lstStyle/>
          <a:p>
            <a:r>
              <a:rPr lang="en-US" sz="3600" dirty="0" err="1"/>
              <a:t>Maxpooling</a:t>
            </a:r>
            <a:r>
              <a:rPr lang="en-US" sz="3600" dirty="0"/>
              <a:t> over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A93CE-A1ED-104B-A2D9-F8A12EFE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56" y="1621698"/>
            <a:ext cx="7912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77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6411-96A9-5546-A88A-89E151F87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292"/>
          </a:xfrm>
        </p:spPr>
        <p:txBody>
          <a:bodyPr>
            <a:noAutofit/>
          </a:bodyPr>
          <a:lstStyle/>
          <a:p>
            <a:r>
              <a:rPr lang="en-US" sz="3600" dirty="0"/>
              <a:t>Multiple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B229-2219-2D43-AF0E-CA4C4FD4F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5754"/>
            <a:ext cx="10515600" cy="5031209"/>
          </a:xfrm>
        </p:spPr>
        <p:txBody>
          <a:bodyPr/>
          <a:lstStyle/>
          <a:p>
            <a:r>
              <a:rPr lang="en-US" dirty="0"/>
              <a:t>One convolutional kernel is not enough to detect all the different kinds of features that will be useful for a classification task.</a:t>
            </a:r>
          </a:p>
          <a:p>
            <a:endParaRPr lang="en-US" dirty="0"/>
          </a:p>
          <a:p>
            <a:r>
              <a:rPr lang="en-US" dirty="0"/>
              <a:t>Need multiple kernel of different sizes to automatically learn local features</a:t>
            </a:r>
          </a:p>
          <a:p>
            <a:endParaRPr lang="en-US" dirty="0"/>
          </a:p>
          <a:p>
            <a:r>
              <a:rPr lang="en-US" dirty="0"/>
              <a:t>Typical kernel sizes: 3, 5, 7,</a:t>
            </a:r>
          </a:p>
          <a:p>
            <a:endParaRPr lang="en-US" dirty="0"/>
          </a:p>
          <a:p>
            <a:r>
              <a:rPr lang="en-US" dirty="0"/>
              <a:t>Number of kernels: 64, 128, 256, 512</a:t>
            </a:r>
          </a:p>
        </p:txBody>
      </p:sp>
    </p:spTree>
    <p:extLst>
      <p:ext uri="{BB962C8B-B14F-4D97-AF65-F5344CB8AC3E}">
        <p14:creationId xmlns:p14="http://schemas.microsoft.com/office/powerpoint/2010/main" val="354908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980" y="203761"/>
            <a:ext cx="10515600" cy="800287"/>
          </a:xfrm>
        </p:spPr>
        <p:txBody>
          <a:bodyPr/>
          <a:lstStyle/>
          <a:p>
            <a:r>
              <a:rPr lang="en-US" dirty="0"/>
              <a:t>conv1d, padded with max pooling over 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0" y="1165412"/>
            <a:ext cx="9820275" cy="551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already have word vectors.</a:t>
            </a:r>
          </a:p>
          <a:p>
            <a:endParaRPr lang="en-US" dirty="0"/>
          </a:p>
          <a:p>
            <a:r>
              <a:rPr lang="en-US" dirty="0"/>
              <a:t>Can we use these to come up with a way to represent the sentence and classify it ?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:- </a:t>
            </a:r>
            <a:r>
              <a:rPr lang="en-US" i="1" dirty="0">
                <a:solidFill>
                  <a:srgbClr val="0070C0"/>
                </a:solidFill>
              </a:rPr>
              <a:t>“the patient was given </a:t>
            </a:r>
            <a:r>
              <a:rPr lang="en-US" i="1" dirty="0" err="1">
                <a:solidFill>
                  <a:srgbClr val="0070C0"/>
                </a:solidFill>
              </a:rPr>
              <a:t>immuno</a:t>
            </a:r>
            <a:r>
              <a:rPr lang="en-US" i="1" dirty="0">
                <a:solidFill>
                  <a:srgbClr val="0070C0"/>
                </a:solidFill>
              </a:rPr>
              <a:t> therapy”</a:t>
            </a:r>
          </a:p>
          <a:p>
            <a:endParaRPr lang="en-US" b="1" i="1" dirty="0"/>
          </a:p>
          <a:p>
            <a:r>
              <a:rPr lang="en-US" dirty="0"/>
              <a:t>We have vectors for “the”, “patient”, “was”, “given”, …“therapy”.</a:t>
            </a:r>
          </a:p>
          <a:p>
            <a:endParaRPr lang="en-US" dirty="0"/>
          </a:p>
          <a:p>
            <a:r>
              <a:rPr lang="en-US" dirty="0"/>
              <a:t>How can we use the vectors for words to get vector for sentence ?</a:t>
            </a:r>
          </a:p>
        </p:txBody>
      </p:sp>
    </p:spTree>
    <p:extLst>
      <p:ext uri="{BB962C8B-B14F-4D97-AF65-F5344CB8AC3E}">
        <p14:creationId xmlns:p14="http://schemas.microsoft.com/office/powerpoint/2010/main" val="16017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05" y="38100"/>
            <a:ext cx="675322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55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8: Text Classification using Neural 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3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1"/>
          </a:xfrm>
        </p:spPr>
        <p:txBody>
          <a:bodyPr/>
          <a:lstStyle/>
          <a:p>
            <a:r>
              <a:rPr lang="en-US" dirty="0"/>
              <a:t>Trivial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0296"/>
            <a:ext cx="10515600" cy="11506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Apply </a:t>
            </a:r>
            <a:r>
              <a:rPr lang="en-US" dirty="0">
                <a:solidFill>
                  <a:srgbClr val="0070C0"/>
                </a:solidFill>
              </a:rPr>
              <a:t>simple reduction techniques </a:t>
            </a:r>
            <a:r>
              <a:rPr lang="en-US" dirty="0"/>
              <a:t>to generate vectors/features for the sentence and then apply any well-known ML model (LR, SVM ..)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 of word vectors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44" y="2343150"/>
            <a:ext cx="40481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Fallacies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Different sentences </a:t>
            </a:r>
            <a:r>
              <a:rPr lang="en-US" dirty="0"/>
              <a:t>with same words but different ordering will give same vector.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“are you good</a:t>
            </a:r>
            <a:r>
              <a:rPr lang="en-US" dirty="0"/>
              <a:t>” vs </a:t>
            </a:r>
            <a:r>
              <a:rPr lang="en-US" dirty="0">
                <a:solidFill>
                  <a:srgbClr val="0070C0"/>
                </a:solidFill>
              </a:rPr>
              <a:t>“you are good”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Negation </a:t>
            </a:r>
            <a:r>
              <a:rPr lang="en-US" dirty="0"/>
              <a:t>- opposite meaning but very similar words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“I do want a car” </a:t>
            </a:r>
            <a:r>
              <a:rPr lang="en-US" dirty="0"/>
              <a:t>vs </a:t>
            </a:r>
            <a:r>
              <a:rPr lang="en-US" dirty="0">
                <a:solidFill>
                  <a:srgbClr val="0070C0"/>
                </a:solidFill>
              </a:rPr>
              <a:t>“I don’t want a car”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Sentence vector generated via simple operations on word vectors - often </a:t>
            </a:r>
            <a:r>
              <a:rPr lang="en-US" dirty="0">
                <a:solidFill>
                  <a:srgbClr val="C00000"/>
                </a:solidFill>
              </a:rPr>
              <a:t>do not capture </a:t>
            </a:r>
            <a:r>
              <a:rPr lang="en-US" dirty="0"/>
              <a:t>syntactic and semantics properties.</a:t>
            </a:r>
          </a:p>
        </p:txBody>
      </p:sp>
    </p:spTree>
    <p:extLst>
      <p:ext uri="{BB962C8B-B14F-4D97-AF65-F5344CB8AC3E}">
        <p14:creationId xmlns:p14="http://schemas.microsoft.com/office/powerpoint/2010/main" val="423950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Convolutional Neural Nets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CovNet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C00000"/>
                </a:solidFill>
              </a:rPr>
              <a:t>CNN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CNN were initially developed in the neural network </a:t>
            </a:r>
            <a:r>
              <a:rPr lang="en-US" dirty="0">
                <a:solidFill>
                  <a:srgbClr val="0070C0"/>
                </a:solidFill>
              </a:rPr>
              <a:t>image processing </a:t>
            </a:r>
            <a:r>
              <a:rPr lang="en-US" dirty="0"/>
              <a:t>community </a:t>
            </a:r>
          </a:p>
          <a:p>
            <a:pPr lvl="1"/>
            <a:r>
              <a:rPr lang="en-US" dirty="0"/>
              <a:t>Recognizing an object from a pre-defined category (e.g., cat, bicycle, etc.).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CNN typically involves two operations, which can be thought of as </a:t>
            </a:r>
            <a:r>
              <a:rPr lang="en-US" dirty="0">
                <a:solidFill>
                  <a:srgbClr val="0070C0"/>
                </a:solidFill>
              </a:rPr>
              <a:t>feature extractors</a:t>
            </a:r>
            <a:r>
              <a:rPr lang="en-US" dirty="0"/>
              <a:t> that work on 2D input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convolution 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14030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DA1F-07CD-3349-9902-6FBDD13F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54" y="1127848"/>
            <a:ext cx="10515600" cy="2852737"/>
          </a:xfrm>
        </p:spPr>
        <p:txBody>
          <a:bodyPr/>
          <a:lstStyle/>
          <a:p>
            <a:r>
              <a:rPr lang="en-US" dirty="0"/>
              <a:t>Convolutional Neural Nets (CNN)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24EB56-9B70-3145-AECE-F50984C1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through Image Classification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6293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A0E8-1C06-F646-AA7D-357ED5A76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6200" cy="766989"/>
          </a:xfrm>
        </p:spPr>
        <p:txBody>
          <a:bodyPr>
            <a:normAutofit/>
          </a:bodyPr>
          <a:lstStyle/>
          <a:p>
            <a:r>
              <a:rPr lang="en-US" sz="3600" dirty="0"/>
              <a:t>CNN Architecture for Image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B645C-F9BA-544E-9E8F-2C3E6EA9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99" y="1320800"/>
            <a:ext cx="1043395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4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4A46-5598-C549-9C1C-D72DE5A1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600" dirty="0"/>
              <a:t>Traditional Fully Connected Neural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4154C-A4BA-DD4C-8267-F6B5BE90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10785287" cy="4281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073B2-60E6-2A43-8095-F4D4C998ACCA}"/>
              </a:ext>
            </a:extLst>
          </p:cNvPr>
          <p:cNvSpPr txBox="1"/>
          <p:nvPr/>
        </p:nvSpPr>
        <p:spPr>
          <a:xfrm>
            <a:off x="1320800" y="6066971"/>
            <a:ext cx="5789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Use local spatial structure of the 2D input</a:t>
            </a:r>
          </a:p>
        </p:txBody>
      </p:sp>
    </p:spTree>
    <p:extLst>
      <p:ext uri="{BB962C8B-B14F-4D97-AF65-F5344CB8AC3E}">
        <p14:creationId xmlns:p14="http://schemas.microsoft.com/office/powerpoint/2010/main" val="99725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714</Words>
  <Application>Microsoft Office PowerPoint</Application>
  <PresentationFormat>Widescreen</PresentationFormat>
  <Paragraphs>109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AIM-AHEAD Introductory Courses in AI/ML Concepts</vt:lpstr>
      <vt:lpstr>Text Classification</vt:lpstr>
      <vt:lpstr>Motivation</vt:lpstr>
      <vt:lpstr>Trivial Approaches</vt:lpstr>
      <vt:lpstr>Fallacies</vt:lpstr>
      <vt:lpstr>Solution: Convolutional Neural Nets </vt:lpstr>
      <vt:lpstr>Convolutional Neural Nets (CNN)</vt:lpstr>
      <vt:lpstr>CNN Architecture for Image Classification</vt:lpstr>
      <vt:lpstr>Traditional Fully Connected Neural Network</vt:lpstr>
      <vt:lpstr>CNN Intuition: Compute Local Spatial features</vt:lpstr>
      <vt:lpstr>CNN Intuition: Convoluted features</vt:lpstr>
      <vt:lpstr>Convoluted features: High Level Feature</vt:lpstr>
      <vt:lpstr>Multiple Convolutions</vt:lpstr>
      <vt:lpstr>Convolution</vt:lpstr>
      <vt:lpstr>Convolution Example</vt:lpstr>
      <vt:lpstr>Sliding operation: Example</vt:lpstr>
      <vt:lpstr>Pooling</vt:lpstr>
      <vt:lpstr>Pooling</vt:lpstr>
      <vt:lpstr>Pooling</vt:lpstr>
      <vt:lpstr>CNN for Text classification</vt:lpstr>
      <vt:lpstr>Input: Embedding Space </vt:lpstr>
      <vt:lpstr>Convolution Kernel</vt:lpstr>
      <vt:lpstr>Convolution over Word Sequences </vt:lpstr>
      <vt:lpstr>Convolution over Word Sequences </vt:lpstr>
      <vt:lpstr>Recognizing General Patterns</vt:lpstr>
      <vt:lpstr>Convolution over the entire sentence</vt:lpstr>
      <vt:lpstr>Maxpooling over time</vt:lpstr>
      <vt:lpstr>Multiple Kernels</vt:lpstr>
      <vt:lpstr>conv1d, padded with max pooling over time</vt:lpstr>
      <vt:lpstr>PowerPoint Presentation</vt:lpstr>
      <vt:lpstr>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HIDS-506:  AI for Health Applications</dc:title>
  <dc:creator>Samir Gupta</dc:creator>
  <cp:lastModifiedBy>Matthew D. McCoy</cp:lastModifiedBy>
  <cp:revision>11</cp:revision>
  <dcterms:created xsi:type="dcterms:W3CDTF">2022-02-10T14:33:35Z</dcterms:created>
  <dcterms:modified xsi:type="dcterms:W3CDTF">2024-10-15T15:39:27Z</dcterms:modified>
</cp:coreProperties>
</file>